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0900"/>
    <a:srgbClr val="46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2C67-8737-4859-A2C7-C13C7DCCA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20863-A05A-4088-9450-EE7EE3A72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C7161-432E-4553-9619-2CB61D90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50B49-3CF3-44CA-A58B-09566EFF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6B1DC-3D63-4958-8E49-CB871538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54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317FD-3A70-4708-9176-B8C513E4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039CE-5737-4514-A838-B15E37C23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2ECF9-655E-4D6C-9DB4-5CC4FEFE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04997-46BB-483E-A36B-26563021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C5B12-8208-4F6B-825D-DD4A4DD1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4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A1045-AC95-420F-8ED4-4A2E8C5FB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50E43-6AB6-4C12-A89F-A7C648E8F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3924D-8B63-491E-A722-E1D0FF8F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E2A24-01CA-42EB-92C0-FFF0BEF47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490BB-DA0F-40C4-9F06-4D131C65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4B2D3-EC0B-4163-B8EC-883CE206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30F8-045F-4148-A744-CC61ABD1C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332B-9B02-4483-85D2-1CBEF1BF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C245-6C5A-45F9-9D43-17005F05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69F3A-869D-4D71-8E99-DAD58B55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86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1C60-B841-46CD-A085-75285A918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FDCDA-BB17-499F-BD2B-E24CBE0D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09F05-6E33-449D-930B-823670CE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1E95A-2528-45B6-AC5F-D5B48FE0E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6E49-53B8-4500-84EB-B77E58F5D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5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54AD-C840-44D3-ABAC-199F7EDA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7BBA7-2D27-40B6-8CEA-FA637B9C8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86537-C196-49F9-877C-013764FBE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3E0FF-39E9-46FD-8AE4-4824227A1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5AC2D-8374-4C37-A309-C52C9EAB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CE30D-BFAB-4AFC-A872-58C014C6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4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11F7B-B656-498F-B474-DE4F71FD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A5472-4FFF-480A-B833-57FA847D5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94FDA-F317-48F5-8A27-243C8F37E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4E4EA1-C6C3-49F7-92F9-810B3084C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8521D-C488-4D8F-AB74-A3CF3FA01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EEE29-CB2F-4014-97DD-2E9CD28E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280D6-339E-43CA-80F6-3BD6B9084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ABB05-6F74-447C-8944-9292391BC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36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F961-8EF9-437A-957F-DD810345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CDB1A-4DA4-477D-8A2A-24353A97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7D2D0-B48A-48B5-BFB4-FDB658CD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9D117-AB71-4B7C-A0BD-CC0AB7F9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9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2F673-2A6D-4693-AAF9-F795A961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44A1E-B20C-4A40-9A63-63A9DA36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E1E0E-71D6-42AB-A324-1356AB8A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3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1AE1-6CF4-494B-BD8A-1EFB8EE96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EE6E-20E3-46B1-8A93-8691D20C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C2D0E-EC77-457D-B5CA-E80ED42F9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861AE-C9E1-498A-88D5-D6013B41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D99C9-9F38-4FDD-9EBC-E1615055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78F91-4B0A-454F-8650-5D6F8C134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8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9974-715F-459F-8770-D3048CE0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6CBE11-4697-4672-89CD-3460AE9C8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B7DD4-7B27-4C32-BE2D-1AB66976D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973B-D18D-4078-8FAB-E90614D6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047E6-E5AB-4D90-A7AA-8D7DAF91B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2E6A9-59AC-47B1-82C8-72157702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37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BBDC5-746A-43DE-AF9C-A8FB369F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7C69B-439F-4760-A0EC-ECF58B58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D7D47-3E2A-4F4C-A5B8-EAFC8FDDB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0C5FD-B758-4777-9542-C84E0ABE8247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2CDE4-44F9-4FB1-AA00-A0CA84360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C0AEC-A7D7-4FF4-9D00-9C5AF28D2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90510-FE2A-491B-BE27-4A18826DF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3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://arklahomahiker.org/2010/10/22/roman-nose-three-springs-trail/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://arklahomahiker.org/2010/10/21/roman-nose-mesa-lakeshore-switchback-loop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://arklahomahiker.org/2010/10/22/roman-nose-three-springs-trail/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2.pn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gmeador/517977044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48F1E-629F-4D66-A3D7-856A9251C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97152"/>
            <a:ext cx="4978400" cy="2631848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  <a:t>Roman Nose </a:t>
            </a:r>
            <a:b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</a:br>
            <a: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  <a:t>State Park</a:t>
            </a:r>
            <a:b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</a:br>
            <a: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  <a:t>Marketing Plan:</a:t>
            </a:r>
            <a:b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</a:br>
            <a:r>
              <a:rPr lang="en-US" sz="4800" dirty="0">
                <a:solidFill>
                  <a:srgbClr val="461700"/>
                </a:solidFill>
                <a:latin typeface="Bookman Old Style" panose="02050604050505020204" pitchFamily="18" charset="0"/>
              </a:rPr>
              <a:t>Guided Hikes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4AC5D-5250-4890-AC09-22123B9B34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5808209"/>
            <a:ext cx="9144000" cy="1655762"/>
          </a:xfrm>
        </p:spPr>
        <p:txBody>
          <a:bodyPr/>
          <a:lstStyle/>
          <a:p>
            <a:r>
              <a:rPr lang="en-US" sz="2000" dirty="0">
                <a:latin typeface="Bookman Old Style" panose="02050604050505020204" pitchFamily="18" charset="0"/>
              </a:rPr>
              <a:t>Raveena Bhakta</a:t>
            </a:r>
          </a:p>
          <a:p>
            <a:r>
              <a:rPr lang="en-US" sz="2000" dirty="0">
                <a:latin typeface="Bookman Old Style" panose="02050604050505020204" pitchFamily="18" charset="0"/>
              </a:rPr>
              <a:t>Southwestern Oklahoma State University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0BC7E4-F9BC-4BD3-8B4C-463363252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75"/>
    </mc:Choice>
    <mc:Fallback xmlns="">
      <p:transition spd="slow" advTm="1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FD4F-24F8-4794-ACCC-A82FFD13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61700"/>
                </a:solidFill>
                <a:latin typeface="Bookman Old Style" panose="02050604050505020204" pitchFamily="18" charset="0"/>
              </a:rPr>
              <a:t>Description of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CC7B2-946A-4824-87B7-9AC761E83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Guided hikes on a regular basis, i.e. Monthly</a:t>
            </a:r>
          </a:p>
          <a:p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Give visitors an option to schedule these as well</a:t>
            </a:r>
          </a:p>
          <a:p>
            <a:endParaRPr lang="en-US" dirty="0">
              <a:solidFill>
                <a:srgbClr val="461700"/>
              </a:solidFill>
              <a:latin typeface="Bookman Old Style" panose="02050604050505020204" pitchFamily="18" charset="0"/>
            </a:endParaRPr>
          </a:p>
          <a:p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Target Audience:</a:t>
            </a:r>
          </a:p>
          <a:p>
            <a:pPr lvl="1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First-time visitors</a:t>
            </a:r>
          </a:p>
          <a:p>
            <a:pPr lvl="1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Families/groups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609C59-6FF3-491F-8403-802E15AF0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F1C57-C5AA-4DBA-AC0B-76D3B85B3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76685" y="3011987"/>
            <a:ext cx="5254171" cy="3480888"/>
          </a:xfrm>
          <a:prstGeom prst="rect">
            <a:avLst/>
          </a:prstGeom>
          <a:effectLst>
            <a:glow rad="127000">
              <a:schemeClr val="accent4">
                <a:lumMod val="20000"/>
                <a:lumOff val="80000"/>
              </a:schemeClr>
            </a:glow>
            <a:softEdge rad="508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4E0837-BA70-42AD-919E-E1390BB4FFF5}"/>
              </a:ext>
            </a:extLst>
          </p:cNvPr>
          <p:cNvSpPr txBox="1"/>
          <p:nvPr/>
        </p:nvSpPr>
        <p:spPr>
          <a:xfrm>
            <a:off x="5776685" y="6666167"/>
            <a:ext cx="52541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arklahomahiker.org/2010/10/22/roman-nose-three-springs-trai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5994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54"/>
    </mc:Choice>
    <mc:Fallback xmlns="">
      <p:transition spd="slow" advTm="30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C942-6762-4888-BE5C-F928C8186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61700"/>
                </a:solidFill>
                <a:latin typeface="Bookman Old Style" panose="02050604050505020204" pitchFamily="18" charset="0"/>
              </a:rPr>
              <a:t>Product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C00A1-4734-4B49-A767-1B87BBA1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From a guided hike visitors will be able to:</a:t>
            </a:r>
          </a:p>
          <a:p>
            <a:pPr lvl="1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Explore more places than on their own</a:t>
            </a:r>
          </a:p>
          <a:p>
            <a:pPr lvl="1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Learn about the park’s culture and history</a:t>
            </a:r>
          </a:p>
          <a:p>
            <a:pPr lvl="1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Witness all of the natural attractions and wildlife</a:t>
            </a:r>
          </a:p>
          <a:p>
            <a:pPr lvl="1"/>
            <a:endParaRPr lang="en-US" dirty="0">
              <a:solidFill>
                <a:srgbClr val="461700"/>
              </a:solidFill>
              <a:latin typeface="Bookman Old Style" panose="02050604050505020204" pitchFamily="18" charset="0"/>
            </a:endParaRPr>
          </a:p>
          <a:p>
            <a:pPr marL="0" lvl="1" indent="225425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Focus on and promote:</a:t>
            </a:r>
          </a:p>
          <a:p>
            <a:pPr marL="457200" lvl="2" indent="225425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Fitness</a:t>
            </a:r>
          </a:p>
          <a:p>
            <a:pPr marL="457200" lvl="2" indent="225425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Exploration</a:t>
            </a:r>
          </a:p>
          <a:p>
            <a:pPr marL="457200" lvl="2" indent="225425"/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Mindfulness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6BA31E-8488-46B3-B409-AC514CA5F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7" name="Picture 6" descr="Hiking trail">
            <a:extLst>
              <a:ext uri="{FF2B5EF4-FFF2-40B4-BE49-F238E27FC236}">
                <a16:creationId xmlns:a16="http://schemas.microsoft.com/office/drawing/2014/main" id="{92E25C6F-5B0A-4561-AFA3-21C0C880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87886" y="3656240"/>
            <a:ext cx="4281713" cy="2836635"/>
          </a:xfrm>
          <a:prstGeom prst="rect">
            <a:avLst/>
          </a:prstGeom>
          <a:effectLst>
            <a:glow rad="127000">
              <a:schemeClr val="accent4">
                <a:lumMod val="20000"/>
                <a:lumOff val="80000"/>
              </a:schemeClr>
            </a:glow>
            <a:softEdge rad="381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978A3-D082-4A4F-9A63-C6E1851CD9E9}"/>
              </a:ext>
            </a:extLst>
          </p:cNvPr>
          <p:cNvSpPr txBox="1"/>
          <p:nvPr/>
        </p:nvSpPr>
        <p:spPr>
          <a:xfrm>
            <a:off x="6487886" y="6627168"/>
            <a:ext cx="4949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arklahomahiker.org/2010/10/21/roman-nose-mesa-lakeshore-switchback-loop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3080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1"/>
    </mc:Choice>
    <mc:Fallback xmlns="">
      <p:transition spd="slow" advTm="35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8FFB9-50EB-434E-B86F-76AE137DD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68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Hiking Club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Could be organized to give people: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Sense of community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Chance to know others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Enjoy hiking as a group</a:t>
            </a:r>
          </a:p>
          <a:p>
            <a:pPr lvl="2">
              <a:lnSpc>
                <a:spcPct val="100000"/>
              </a:lnSpc>
            </a:pPr>
            <a:endParaRPr lang="en-US" dirty="0">
              <a:solidFill>
                <a:srgbClr val="461700"/>
              </a:solidFill>
              <a:latin typeface="Bookman Old Style" panose="02050604050505020204" pitchFamily="18" charset="0"/>
            </a:endParaRPr>
          </a:p>
          <a:p>
            <a:pPr marL="806450" lvl="2" indent="-342900">
              <a:lnSpc>
                <a:spcPct val="100000"/>
              </a:lnSpc>
            </a:pPr>
            <a:r>
              <a:rPr lang="en-US" sz="2400" dirty="0">
                <a:solidFill>
                  <a:srgbClr val="461700"/>
                </a:solidFill>
                <a:latin typeface="Bookman Old Style" panose="02050604050505020204" pitchFamily="18" charset="0"/>
              </a:rPr>
              <a:t>Facebook Group Page</a:t>
            </a:r>
          </a:p>
          <a:p>
            <a:pPr marL="1263650" lvl="3" indent="-342900">
              <a:lnSpc>
                <a:spcPct val="100000"/>
              </a:lnSpc>
            </a:pPr>
            <a:r>
              <a:rPr lang="en-US" sz="2000" dirty="0">
                <a:solidFill>
                  <a:srgbClr val="461700"/>
                </a:solidFill>
                <a:latin typeface="Bookman Old Style" panose="02050604050505020204" pitchFamily="18" charset="0"/>
              </a:rPr>
              <a:t>Promote the club</a:t>
            </a:r>
          </a:p>
          <a:p>
            <a:pPr marL="1263650" lvl="3" indent="-342900">
              <a:lnSpc>
                <a:spcPct val="100000"/>
              </a:lnSpc>
            </a:pPr>
            <a:r>
              <a:rPr lang="en-US" sz="2000" dirty="0">
                <a:solidFill>
                  <a:srgbClr val="461700"/>
                </a:solidFill>
                <a:latin typeface="Bookman Old Style" panose="02050604050505020204" pitchFamily="18" charset="0"/>
              </a:rPr>
              <a:t>Get feedback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06F891A-4829-48FC-8955-4166A630E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10" name="Graphic 9" descr="Marketing">
            <a:extLst>
              <a:ext uri="{FF2B5EF4-FFF2-40B4-BE49-F238E27FC236}">
                <a16:creationId xmlns:a16="http://schemas.microsoft.com/office/drawing/2014/main" id="{3322E861-7193-4CD3-A4E1-3C6FF9A8CC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600" y="4567918"/>
            <a:ext cx="914400" cy="914400"/>
          </a:xfrm>
          <a:prstGeom prst="rect">
            <a:avLst/>
          </a:prstGeom>
        </p:spPr>
      </p:pic>
      <p:pic>
        <p:nvPicPr>
          <p:cNvPr id="12" name="Graphic 11" descr="Hike">
            <a:extLst>
              <a:ext uri="{FF2B5EF4-FFF2-40B4-BE49-F238E27FC236}">
                <a16:creationId xmlns:a16="http://schemas.microsoft.com/office/drawing/2014/main" id="{78660BDD-01DF-4547-8BDC-A5E1E66302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2590" y="3043975"/>
            <a:ext cx="1425510" cy="1360714"/>
          </a:xfrm>
          <a:prstGeom prst="rect">
            <a:avLst/>
          </a:prstGeom>
        </p:spPr>
      </p:pic>
      <p:pic>
        <p:nvPicPr>
          <p:cNvPr id="14" name="Graphic 13" descr="Thought bubble">
            <a:extLst>
              <a:ext uri="{FF2B5EF4-FFF2-40B4-BE49-F238E27FC236}">
                <a16:creationId xmlns:a16="http://schemas.microsoft.com/office/drawing/2014/main" id="{048A8EAA-9A16-4827-AAE1-68FCAB9FD7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40900" y="221989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07"/>
    </mc:Choice>
    <mc:Fallback xmlns="">
      <p:transition spd="slow" advTm="4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15FF-ED30-4367-A2B7-12F766BA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4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461700"/>
                </a:solidFill>
                <a:latin typeface="Bookman Old Style" panose="02050604050505020204" pitchFamily="18" charset="0"/>
              </a:rPr>
              <a:t>Marathons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461700"/>
                </a:solidFill>
                <a:latin typeface="Bookman Old Style" panose="02050604050505020204" pitchFamily="18" charset="0"/>
              </a:rPr>
              <a:t>Venue: The Park’s hiking trails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Groups or organizations with a cause they would like to support</a:t>
            </a:r>
          </a:p>
          <a:p>
            <a:pPr marL="58738" lvl="1" indent="0">
              <a:lnSpc>
                <a:spcPct val="2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 The Park can have its own marathon-like event</a:t>
            </a:r>
          </a:p>
          <a:p>
            <a:pPr marL="682625" lvl="1" indent="-217488">
              <a:lnSpc>
                <a:spcPct val="2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With challenges people can try to accomplish </a:t>
            </a:r>
          </a:p>
          <a:p>
            <a:pPr marL="682625" lvl="1" indent="-217488">
              <a:lnSpc>
                <a:spcPct val="200000"/>
              </a:lnSpc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Maybe prizes too</a:t>
            </a:r>
          </a:p>
          <a:p>
            <a:pPr lvl="1"/>
            <a:endParaRPr lang="en-US" dirty="0">
              <a:solidFill>
                <a:srgbClr val="4617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15E61C-E350-4B1A-BB44-3A8AB9E842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8" name="Graphic 7" descr="Podium">
            <a:extLst>
              <a:ext uri="{FF2B5EF4-FFF2-40B4-BE49-F238E27FC236}">
                <a16:creationId xmlns:a16="http://schemas.microsoft.com/office/drawing/2014/main" id="{9F729BCA-E82F-40F3-88A7-E48405193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4082" y="4136571"/>
            <a:ext cx="1273175" cy="127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5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11"/>
    </mc:Choice>
    <mc:Fallback xmlns="">
      <p:transition spd="slow" advTm="3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8015A8-856C-464E-B084-00EE853CC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85" y="550408"/>
            <a:ext cx="584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61700"/>
                </a:solidFill>
                <a:latin typeface="Bookman Old Style" panose="02050604050505020204" pitchFamily="18" charset="0"/>
              </a:rPr>
              <a:t>Challenges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238365-A75B-4EBC-AA35-A3C7FD608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34613-CA1E-4F9B-83F1-5DE867B67613}"/>
              </a:ext>
            </a:extLst>
          </p:cNvPr>
          <p:cNvSpPr txBox="1"/>
          <p:nvPr/>
        </p:nvSpPr>
        <p:spPr>
          <a:xfrm>
            <a:off x="798286" y="2075543"/>
            <a:ext cx="43252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Guides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Scheduling and planning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Weather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Public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461700"/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9" name="Picture 8" descr="A tree in a forest&#10;&#10;Description automatically generated">
            <a:extLst>
              <a:ext uri="{FF2B5EF4-FFF2-40B4-BE49-F238E27FC236}">
                <a16:creationId xmlns:a16="http://schemas.microsoft.com/office/drawing/2014/main" id="{921DDE2F-B6EA-4748-BC88-24FF1A497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94400" y="1875971"/>
            <a:ext cx="5196114" cy="3442426"/>
          </a:xfrm>
          <a:prstGeom prst="rect">
            <a:avLst/>
          </a:prstGeom>
          <a:effectLst>
            <a:glow rad="127000">
              <a:schemeClr val="accent4">
                <a:lumMod val="20000"/>
                <a:lumOff val="80000"/>
              </a:schemeClr>
            </a:glow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E1713-D188-40CE-8360-A66B91FE93A6}"/>
              </a:ext>
            </a:extLst>
          </p:cNvPr>
          <p:cNvSpPr txBox="1"/>
          <p:nvPr/>
        </p:nvSpPr>
        <p:spPr>
          <a:xfrm>
            <a:off x="5994400" y="5493915"/>
            <a:ext cx="5196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arklahomahiker.org/2010/10/22/roman-nose-three-springs-trai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2" name="Graphic 11" descr="Group brainstorm">
            <a:extLst>
              <a:ext uri="{FF2B5EF4-FFF2-40B4-BE49-F238E27FC236}">
                <a16:creationId xmlns:a16="http://schemas.microsoft.com/office/drawing/2014/main" id="{7D5ED666-BC56-4FEF-9591-EBD40D49EA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62085" y="420366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6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32"/>
    </mc:Choice>
    <mc:Fallback xmlns="">
      <p:transition spd="slow" advTm="4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4055-342C-48FF-BD5F-55399ACBF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29" y="2237468"/>
            <a:ext cx="3603171" cy="1325563"/>
          </a:xfrm>
        </p:spPr>
        <p:txBody>
          <a:bodyPr/>
          <a:lstStyle/>
          <a:p>
            <a:r>
              <a:rPr lang="en-US" dirty="0">
                <a:solidFill>
                  <a:srgbClr val="461700"/>
                </a:solidFill>
                <a:latin typeface="Bookman Old Style" panose="02050604050505020204" pitchFamily="18" charset="0"/>
              </a:rPr>
              <a:t>Thank you!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9FF86C-D2A4-4C24-A128-19D355237CD0}"/>
              </a:ext>
            </a:extLst>
          </p:cNvPr>
          <p:cNvSpPr txBox="1"/>
          <p:nvPr/>
        </p:nvSpPr>
        <p:spPr>
          <a:xfrm>
            <a:off x="9260114" y="6627168"/>
            <a:ext cx="3251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www.flickr.com/photos/gmeador/517977044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1514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199</Words>
  <Application>Microsoft Office PowerPoint</Application>
  <PresentationFormat>Widescreen</PresentationFormat>
  <Paragraphs>45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Bookman Old Style</vt:lpstr>
      <vt:lpstr>Calibri</vt:lpstr>
      <vt:lpstr>Calibri Light</vt:lpstr>
      <vt:lpstr>Office Theme</vt:lpstr>
      <vt:lpstr>Roman Nose  State Park Marketing Plan: Guided Hikes</vt:lpstr>
      <vt:lpstr>Description of Project</vt:lpstr>
      <vt:lpstr>Product Strategy</vt:lpstr>
      <vt:lpstr>PowerPoint Presentation</vt:lpstr>
      <vt:lpstr>PowerPoint Presentation</vt:lpstr>
      <vt:lpstr>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Nose  State Park Marketing Plan: Guided Hikes</dc:title>
  <dc:creator>Raveena Bhakta</dc:creator>
  <cp:lastModifiedBy>Raveena Bhakta</cp:lastModifiedBy>
  <cp:revision>19</cp:revision>
  <dcterms:created xsi:type="dcterms:W3CDTF">2019-04-08T23:26:05Z</dcterms:created>
  <dcterms:modified xsi:type="dcterms:W3CDTF">2019-04-09T22:51:07Z</dcterms:modified>
</cp:coreProperties>
</file>